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0" r:id="rId3"/>
    <p:sldId id="268" r:id="rId4"/>
    <p:sldId id="269" r:id="rId5"/>
    <p:sldId id="267" r:id="rId6"/>
    <p:sldId id="271" r:id="rId7"/>
    <p:sldId id="272" r:id="rId8"/>
    <p:sldId id="273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3A69C-AFF3-47F7-B409-CADCF3E6DA2A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6CDA7-3BBA-46E8-917E-1191993BD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745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214E-D0C6-4794-9891-A8EA99629434}" type="datetime1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3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811C-87DF-4FA1-9614-75A77821CC9B}" type="datetime1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39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EEEBC-CF5B-46EA-81E3-B2578C413ADA}" type="datetime1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0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25A6-69D9-4EA6-9C53-4E5959C32026}" type="datetime1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0CF9-DB65-4884-BE9D-BE99F99AF88E}" type="datetime1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9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6AA9-E86C-4FDC-8FE8-FCCBBB0433DE}" type="datetime1">
              <a:rPr lang="ru-RU" smtClean="0"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97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451-9B71-4FE4-AD19-FE0E1FBAF5A5}" type="datetime1">
              <a:rPr lang="ru-RU" smtClean="0"/>
              <a:t>06.11.2013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21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33DC-BC52-4010-88F2-DEEA0C065B08}" type="datetime1">
              <a:rPr lang="ru-RU" smtClean="0"/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88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178E-9E1A-42E4-8415-DCAD5C8B778D}" type="datetime1">
              <a:rPr lang="ru-RU" smtClean="0"/>
              <a:t>06.11.2013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60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ADE4-A1FB-4D28-AFA8-6F51FC8244BC}" type="datetime1">
              <a:rPr lang="ru-RU" smtClean="0"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67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A88A-BAE7-4273-9A41-E9F0D78200B7}" type="datetime1">
              <a:rPr lang="ru-RU" smtClean="0"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30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D251-AFD1-474D-BE0A-DBB457000418}" type="datetime1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760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es99@yandex.ru" TargetMode="External"/><Relationship Id="rId2" Type="http://schemas.openxmlformats.org/officeDocument/2006/relationships/hyperlink" Target="http://www.lccp.econ.msu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РСПП, </a:t>
            </a:r>
            <a:r>
              <a:rPr lang="ru-RU" sz="2200" b="1" smtClean="0"/>
              <a:t>6 ноября </a:t>
            </a:r>
            <a:r>
              <a:rPr lang="ru-RU" sz="2200" b="1" dirty="0" smtClean="0"/>
              <a:t>2013 года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4900" b="1" dirty="0" smtClean="0"/>
              <a:t>Об антимонопольных исключениях для РИД</a:t>
            </a:r>
            <a:endParaRPr lang="ru-RU" sz="49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7920880" cy="2304256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err="1" smtClean="0"/>
              <a:t>Шаститко</a:t>
            </a:r>
            <a:r>
              <a:rPr lang="ru-RU" sz="3800" dirty="0" smtClean="0"/>
              <a:t> А.Е.</a:t>
            </a:r>
          </a:p>
          <a:p>
            <a:endParaRPr lang="ru-RU" dirty="0" smtClean="0"/>
          </a:p>
          <a:p>
            <a:r>
              <a:rPr lang="ru-RU" dirty="0" smtClean="0"/>
              <a:t>Д.э.н.. профессор, </a:t>
            </a:r>
          </a:p>
          <a:p>
            <a:r>
              <a:rPr lang="ru-RU" dirty="0"/>
              <a:t>Член </a:t>
            </a:r>
            <a:r>
              <a:rPr lang="ru-RU" dirty="0" smtClean="0"/>
              <a:t>комитета РСПП по конкуренции</a:t>
            </a:r>
          </a:p>
          <a:p>
            <a:r>
              <a:rPr lang="ru-RU" dirty="0" smtClean="0"/>
              <a:t>Заведующий кафедрой конкурентной и промышленной политики экономического факультета МГУ им </a:t>
            </a:r>
            <a:r>
              <a:rPr lang="ru-RU" dirty="0" err="1" smtClean="0"/>
              <a:t>М.В.Ломоносова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Директор центра исследования конкуренции и экономического регулирования РАНХ и ГС при Президенте РФ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9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Допущения для обсуждения вариантов ответа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0691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Многообразие форм, в которых существуют РИД ( в </a:t>
            </a:r>
            <a:r>
              <a:rPr lang="ru-RU" dirty="0" err="1" smtClean="0"/>
              <a:t>т.ч</a:t>
            </a:r>
            <a:r>
              <a:rPr lang="ru-RU" dirty="0" smtClean="0"/>
              <a:t>. РИД и </a:t>
            </a:r>
            <a:r>
              <a:rPr lang="ru-RU" i="1" dirty="0" smtClean="0"/>
              <a:t>приравненные</a:t>
            </a:r>
            <a:r>
              <a:rPr lang="ru-RU" dirty="0" smtClean="0"/>
              <a:t> к ним, но </a:t>
            </a:r>
            <a:r>
              <a:rPr lang="ru-RU" i="1" dirty="0" smtClean="0"/>
              <a:t>не отождествляемые</a:t>
            </a:r>
            <a:r>
              <a:rPr lang="ru-RU" dirty="0" smtClean="0"/>
              <a:t>, средства индивидуализации</a:t>
            </a:r>
          </a:p>
          <a:p>
            <a:r>
              <a:rPr lang="ru-RU" dirty="0" smtClean="0"/>
              <a:t>Многообразие пучков прав на РИД и отношений по поводу этих прав</a:t>
            </a:r>
          </a:p>
          <a:p>
            <a:r>
              <a:rPr lang="ru-RU" dirty="0" smtClean="0"/>
              <a:t>Зарубежный опыт имеет значение с точностью до ограничений на возможность импорта институтов (институты = правила и механизмы, обеспечивающие их соблюдение)</a:t>
            </a:r>
          </a:p>
          <a:p>
            <a:r>
              <a:rPr lang="ru-RU" dirty="0" smtClean="0"/>
              <a:t>Злоупотребление правами на РИД – не единственный источник ограничения конкуренции в отношениях, которые связаны в </a:t>
            </a:r>
            <a:r>
              <a:rPr lang="ru-RU" dirty="0" err="1" smtClean="0"/>
              <a:t>т.ч</a:t>
            </a:r>
            <a:r>
              <a:rPr lang="ru-RU" dirty="0" smtClean="0"/>
              <a:t>. с использованием РИД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За устранение исключений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511256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«Довод к авторитету»</a:t>
            </a:r>
            <a:r>
              <a:rPr lang="en-US" dirty="0" smtClean="0"/>
              <a:t>:</a:t>
            </a:r>
            <a:r>
              <a:rPr lang="ru-RU" dirty="0" smtClean="0"/>
              <a:t> опыт США, ЕС, а также … Китая (антимонопольный закон 2008 г.)</a:t>
            </a:r>
          </a:p>
          <a:p>
            <a:r>
              <a:rPr lang="ru-RU" dirty="0" smtClean="0"/>
              <a:t>«По аналогии»</a:t>
            </a:r>
            <a:r>
              <a:rPr lang="en-US" dirty="0" smtClean="0"/>
              <a:t>:</a:t>
            </a:r>
            <a:r>
              <a:rPr lang="ru-RU" dirty="0" smtClean="0"/>
              <a:t> если проблема злоупотребления правами существует в сфере торговли обычными товарами, то почему эта проблема отсутствует применительно к РИД (права на РИД как товар)</a:t>
            </a:r>
          </a:p>
          <a:p>
            <a:r>
              <a:rPr lang="ru-RU" dirty="0" smtClean="0"/>
              <a:t>«После – значит вследствие»</a:t>
            </a:r>
            <a:r>
              <a:rPr lang="en-US" dirty="0" smtClean="0"/>
              <a:t>:</a:t>
            </a:r>
            <a:r>
              <a:rPr lang="ru-RU" dirty="0" smtClean="0"/>
              <a:t> топология интегральных микросхем, регистрация лекарственных средств (детали имеют значение)</a:t>
            </a:r>
          </a:p>
          <a:p>
            <a:r>
              <a:rPr lang="ru-RU" dirty="0" smtClean="0"/>
              <a:t>Экономическая теория</a:t>
            </a:r>
            <a:r>
              <a:rPr lang="en-US" dirty="0" smtClean="0"/>
              <a:t>:</a:t>
            </a:r>
            <a:r>
              <a:rPr lang="ru-RU" dirty="0" smtClean="0"/>
              <a:t> возможность использования РИД для блокирования нововведений («эффекты эффективности», «патенты на полке»)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5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62" y="44624"/>
            <a:ext cx="9122537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Против устранения исключений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3285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Импорт институтов – не то же самое, что импорт правил (неформальные нормы и механизмы обеспечивающие соблюдение правил)</a:t>
            </a:r>
          </a:p>
          <a:p>
            <a:r>
              <a:rPr lang="ru-RU" dirty="0" smtClean="0"/>
              <a:t>В США и ЕС существуют особенности режима антимонопольного контроля для класса отношений, которые в противном случае запрещены </a:t>
            </a:r>
            <a:r>
              <a:rPr lang="en-US" dirty="0" smtClean="0"/>
              <a:t>per se</a:t>
            </a:r>
            <a:endParaRPr lang="ru-RU" dirty="0" smtClean="0"/>
          </a:p>
          <a:p>
            <a:r>
              <a:rPr lang="ru-RU" dirty="0" smtClean="0"/>
              <a:t>Китай – запрет неоднозначный и не применяется (до разработки соответствующих подзаконных актов – по состоянию на 2012 год)</a:t>
            </a:r>
          </a:p>
          <a:p>
            <a:r>
              <a:rPr lang="ru-RU" dirty="0" smtClean="0"/>
              <a:t>Возможно, источниками ограничения конкуренции являются иные факторы, а не РИД (например, лицензирование вида деятельности или режим регистрации продукта – лекарственные средства) </a:t>
            </a:r>
          </a:p>
          <a:p>
            <a:r>
              <a:rPr lang="ru-RU" dirty="0" smtClean="0"/>
              <a:t>«Дилемма разработчика» (особенно в некумулятивных нововведениях)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7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За статус-кво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Минимальные издержки обучения</a:t>
            </a:r>
          </a:p>
          <a:p>
            <a:r>
              <a:rPr lang="ru-RU" sz="3000" dirty="0" smtClean="0"/>
              <a:t>Относительно более высокая правовая определенность</a:t>
            </a:r>
          </a:p>
          <a:p>
            <a:r>
              <a:rPr lang="ru-RU" sz="3000" dirty="0" smtClean="0"/>
              <a:t>Режим работы административной системы «по жалобам»</a:t>
            </a:r>
          </a:p>
          <a:p>
            <a:r>
              <a:rPr lang="ru-RU" sz="2800" dirty="0"/>
              <a:t>Все вопросы, связанные с отношениями по поводу РИД и прав на них урегулированы в ГК </a:t>
            </a:r>
            <a:r>
              <a:rPr lang="ru-RU" sz="2800" dirty="0" smtClean="0"/>
              <a:t>РФ</a:t>
            </a:r>
            <a:r>
              <a:rPr lang="en-US" sz="2800" dirty="0" smtClean="0"/>
              <a:t>:</a:t>
            </a:r>
            <a:r>
              <a:rPr lang="ru-RU" sz="2800" dirty="0" smtClean="0"/>
              <a:t> с</a:t>
            </a:r>
            <a:r>
              <a:rPr lang="ru-RU" sz="3000" dirty="0" smtClean="0"/>
              <a:t>уществование возможности ограничения монополистической деятельности с использованием РИД посредством принудительных лицензий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0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Против статус-кво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По мере повышения значения РИД в получении результата и распределении выигрышей злоупотребление правами могут стать более разнообразными и опасными  </a:t>
            </a:r>
          </a:p>
          <a:p>
            <a:r>
              <a:rPr lang="ru-RU" sz="3000" dirty="0" smtClean="0"/>
              <a:t>Противоречит лучшим практикам (ЕС и США)</a:t>
            </a:r>
          </a:p>
          <a:p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 институциональное проектирование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343892"/>
            <a:ext cx="8728960" cy="48934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Поиск наилучшего баланса между ошибками </a:t>
            </a:r>
            <a:r>
              <a:rPr lang="en-US" dirty="0" smtClean="0"/>
              <a:t>I</a:t>
            </a:r>
            <a:r>
              <a:rPr lang="ru-RU" dirty="0" smtClean="0"/>
              <a:t> и </a:t>
            </a:r>
            <a:r>
              <a:rPr lang="en-US" dirty="0" smtClean="0"/>
              <a:t>II</a:t>
            </a:r>
            <a:r>
              <a:rPr lang="ru-RU" dirty="0" smtClean="0"/>
              <a:t> рода в </a:t>
            </a:r>
            <a:r>
              <a:rPr lang="ru-RU" dirty="0" err="1" smtClean="0"/>
              <a:t>правоустановлении</a:t>
            </a:r>
            <a:r>
              <a:rPr lang="ru-RU" dirty="0" smtClean="0"/>
              <a:t> и </a:t>
            </a:r>
            <a:r>
              <a:rPr lang="ru-RU" dirty="0" err="1" smtClean="0"/>
              <a:t>правоприменении</a:t>
            </a:r>
            <a:r>
              <a:rPr lang="ru-RU" dirty="0" smtClean="0"/>
              <a:t> с учетом (1) разнообразия РИД, (2) разнообразия отношений по поводу РИД, (3) доступных (реализуемых) стандартов </a:t>
            </a:r>
            <a:r>
              <a:rPr lang="ru-RU" dirty="0" err="1" smtClean="0"/>
              <a:t>правоприменения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Учет опыта США, ЕС, Китая и других стран с учетом возможностей административной  системы и накопленного опыта </a:t>
            </a:r>
            <a:r>
              <a:rPr lang="ru-RU" dirty="0" err="1" smtClean="0"/>
              <a:t>правоприменения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Против институционального проектирования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Слишком сложно (информация о состоянии дел+</a:t>
            </a:r>
            <a:r>
              <a:rPr lang="en-US" dirty="0" smtClean="0"/>
              <a:t>”</a:t>
            </a:r>
            <a:r>
              <a:rPr lang="ru-RU" dirty="0" smtClean="0"/>
              <a:t>мозги</a:t>
            </a:r>
            <a:r>
              <a:rPr lang="en-US" dirty="0" smtClean="0"/>
              <a:t>”</a:t>
            </a:r>
            <a:r>
              <a:rPr lang="ru-RU" dirty="0" smtClean="0"/>
              <a:t> для интерпретации + сопряженность с другими изменениями + баланс)…</a:t>
            </a:r>
          </a:p>
          <a:p>
            <a:r>
              <a:rPr lang="ru-RU" dirty="0" smtClean="0"/>
              <a:t>Неблагоприятный опыт ОРВ в разных сферах (разрыв «предмет-формат»)</a:t>
            </a:r>
          </a:p>
          <a:p>
            <a:r>
              <a:rPr lang="ru-RU" dirty="0" smtClean="0"/>
              <a:t>Нет «низко висящих плодов»</a:t>
            </a:r>
          </a:p>
          <a:p>
            <a:r>
              <a:rPr lang="ru-RU" dirty="0" smtClean="0"/>
              <a:t>Короткий горизонт принятия решений (высокая вероятность близоруких решений)</a:t>
            </a:r>
          </a:p>
          <a:p>
            <a:r>
              <a:rPr lang="ru-RU" b="1" dirty="0" smtClean="0"/>
              <a:t>Как сделать третий вариант не только более предпочтительным, но и реализуемым</a:t>
            </a:r>
            <a:r>
              <a:rPr lang="en-US" b="1" dirty="0" smtClean="0"/>
              <a:t>?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9340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sz="3300" dirty="0">
                <a:latin typeface="+mn-lt"/>
                <a:ea typeface="+mn-ea"/>
                <a:cs typeface="+mn-cs"/>
                <a:hlinkClick r:id="rId2"/>
              </a:rPr>
              <a:t>www.lccp.econ.msu.ru</a:t>
            </a:r>
            <a:r>
              <a:rPr lang="en-US" sz="3300" dirty="0">
                <a:latin typeface="+mn-lt"/>
                <a:ea typeface="+mn-ea"/>
                <a:cs typeface="+mn-cs"/>
              </a:rPr>
              <a:t> </a:t>
            </a:r>
            <a:r>
              <a:rPr lang="ru-RU" sz="3300" dirty="0">
                <a:latin typeface="+mn-lt"/>
                <a:ea typeface="+mn-ea"/>
                <a:cs typeface="+mn-cs"/>
              </a:rPr>
              <a:t/>
            </a:r>
            <a:br>
              <a:rPr lang="ru-RU" sz="3300" dirty="0">
                <a:latin typeface="+mn-lt"/>
                <a:ea typeface="+mn-ea"/>
                <a:cs typeface="+mn-cs"/>
              </a:rPr>
            </a:br>
            <a:r>
              <a:rPr lang="ru-RU" sz="3300" dirty="0">
                <a:latin typeface="+mn-lt"/>
                <a:ea typeface="+mn-ea"/>
                <a:cs typeface="+mn-cs"/>
              </a:rPr>
              <a:t/>
            </a:r>
            <a:br>
              <a:rPr lang="ru-RU" sz="3300" dirty="0">
                <a:latin typeface="+mn-lt"/>
                <a:ea typeface="+mn-ea"/>
                <a:cs typeface="+mn-cs"/>
              </a:rPr>
            </a:br>
            <a:r>
              <a:rPr lang="en-US" sz="3300" dirty="0">
                <a:latin typeface="+mn-lt"/>
                <a:ea typeface="+mn-ea"/>
                <a:cs typeface="+mn-cs"/>
                <a:hlinkClick r:id="rId3"/>
              </a:rPr>
              <a:t>aes99@yandex.ru</a:t>
            </a:r>
            <a:r>
              <a:rPr lang="en-US" sz="3300" dirty="0">
                <a:latin typeface="+mn-lt"/>
                <a:ea typeface="+mn-ea"/>
                <a:cs typeface="+mn-cs"/>
              </a:rPr>
              <a:t> </a:t>
            </a:r>
            <a:r>
              <a:rPr lang="ru-RU" sz="3300" dirty="0">
                <a:latin typeface="+mn-lt"/>
                <a:ea typeface="+mn-ea"/>
                <a:cs typeface="+mn-cs"/>
              </a:rPr>
              <a:t/>
            </a:r>
            <a:br>
              <a:rPr lang="ru-RU" sz="3300" dirty="0">
                <a:latin typeface="+mn-lt"/>
                <a:ea typeface="+mn-ea"/>
                <a:cs typeface="+mn-cs"/>
              </a:rPr>
            </a:br>
            <a:endParaRPr lang="ru-RU" sz="33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8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ДЕЙСТВИЙ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856984" cy="122413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Накопление позитивных знаний как основа обсуждения путей обеспечения сбалансированности защиты прав на РИД и </a:t>
            </a:r>
            <a:r>
              <a:rPr lang="ru-RU" sz="3200" b="1" dirty="0" err="1" smtClean="0"/>
              <a:t>антитраста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9273" y="2276872"/>
            <a:ext cx="9252520" cy="4464496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Три года назад – около 0</a:t>
            </a:r>
          </a:p>
          <a:p>
            <a:pPr marL="514350" indent="-514350">
              <a:buAutoNum type="arabicPeriod"/>
            </a:pPr>
            <a:r>
              <a:rPr lang="ru-RU" dirty="0" smtClean="0"/>
              <a:t>В настоящее время</a:t>
            </a:r>
            <a:r>
              <a:rPr lang="en-US" dirty="0" smtClean="0"/>
              <a:t>:</a:t>
            </a:r>
            <a:r>
              <a:rPr lang="ru-RU" dirty="0" smtClean="0"/>
              <a:t> (1) некоторое количество кейсов, (2) результаты проекта НИУ-ВШЭ – </a:t>
            </a:r>
            <a:r>
              <a:rPr lang="ru-RU" dirty="0" err="1" smtClean="0"/>
              <a:t>Сколково</a:t>
            </a:r>
            <a:r>
              <a:rPr lang="ru-RU" dirty="0" smtClean="0"/>
              <a:t> (2012-2013), (3) РАНХ и ГС (окончание в 2013) </a:t>
            </a:r>
          </a:p>
          <a:p>
            <a:pPr marL="514350" indent="-514350">
              <a:buAutoNum type="arabicPeriod"/>
            </a:pPr>
            <a:r>
              <a:rPr lang="ru-RU" dirty="0" smtClean="0"/>
              <a:t> Критическая масса в разрезе (1) различных объектов, (2) пучков правомочий, (3) сферах (отраслях</a:t>
            </a:r>
            <a:r>
              <a:rPr lang="en-US" dirty="0" smtClean="0"/>
              <a:t>/</a:t>
            </a:r>
            <a:r>
              <a:rPr lang="ru-RU" dirty="0" smtClean="0"/>
              <a:t>срезах, как например, с параллельным импортом, регистрацией лекарственных средств)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13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Исправление ситуации с ОРВ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4137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Признание результатов ОРВ по поправкам в закон ОЗК неудачными по причине </a:t>
            </a:r>
            <a:r>
              <a:rPr lang="ru-RU" dirty="0" err="1" smtClean="0"/>
              <a:t>иррелевантности</a:t>
            </a:r>
            <a:r>
              <a:rPr lang="ru-RU" dirty="0" smtClean="0"/>
              <a:t> 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 всегда возможно единое ОРВ по изменениям в закон</a:t>
            </a:r>
          </a:p>
          <a:p>
            <a:pPr marL="514350" indent="-514350">
              <a:buAutoNum type="arabicPeriod"/>
            </a:pPr>
            <a:r>
              <a:rPr lang="ru-RU" dirty="0" smtClean="0"/>
              <a:t>Фильтр </a:t>
            </a:r>
            <a:r>
              <a:rPr lang="ru-RU" dirty="0"/>
              <a:t>для </a:t>
            </a:r>
            <a:r>
              <a:rPr lang="ru-RU" dirty="0" smtClean="0"/>
              <a:t>ОРВ (калибровка проблем)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/>
              <a:t>вычленение наиболее острых и значимых вопросов обеспечения сбалансированности в защите прав на РИД и </a:t>
            </a:r>
            <a:r>
              <a:rPr lang="ru-RU" dirty="0" smtClean="0"/>
              <a:t>конкуренции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Проведение </a:t>
            </a:r>
            <a:r>
              <a:rPr lang="ru-RU" dirty="0"/>
              <a:t>ОРВ по существу, а не по форме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«Лучшие практики»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Соотнесение </a:t>
            </a:r>
            <a:r>
              <a:rPr lang="ru-RU" dirty="0"/>
              <a:t>с набором ситуаций, которые стали </a:t>
            </a:r>
            <a:r>
              <a:rPr lang="ru-RU" dirty="0" smtClean="0"/>
              <a:t>основанием </a:t>
            </a:r>
            <a:r>
              <a:rPr lang="ru-RU" dirty="0"/>
              <a:t>для разработки документов по применению антимонопольных запретов для случая использования прав на РИД в хозяйственном обороте в ЕС и США </a:t>
            </a:r>
            <a:r>
              <a:rPr lang="ru-RU" dirty="0" smtClean="0"/>
              <a:t>(К</a:t>
            </a:r>
            <a:r>
              <a:rPr lang="en-US" dirty="0" err="1" smtClean="0"/>
              <a:t>odak</a:t>
            </a:r>
            <a:r>
              <a:rPr lang="en-US" dirty="0" smtClean="0"/>
              <a:t> - Xerox</a:t>
            </a:r>
            <a:r>
              <a:rPr lang="ru-RU" dirty="0" smtClean="0"/>
              <a:t>)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Опыт Китая в отношении РИД и защиты конкуренции в свете принятия антимонопольного закона в 2008 году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04056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Разработка </a:t>
            </a:r>
            <a:r>
              <a:rPr lang="ru-RU" dirty="0"/>
              <a:t>методических рекомендаций (разъяснений) по применению антимонопольных запретов к случаям использования прав на РИД </a:t>
            </a:r>
            <a:r>
              <a:rPr lang="ru-RU" b="1" dirty="0"/>
              <a:t>ПАРАЛЛЕЛЬНО </a:t>
            </a:r>
            <a:r>
              <a:rPr lang="ru-RU" dirty="0"/>
              <a:t>с обсуждением поправок в закон «О защите </a:t>
            </a:r>
            <a:r>
              <a:rPr lang="ru-RU" dirty="0" smtClean="0"/>
              <a:t>конкуренции»</a:t>
            </a:r>
          </a:p>
          <a:p>
            <a:pPr marL="514350" indent="-514350">
              <a:buAutoNum type="arabicPeriod"/>
            </a:pPr>
            <a:r>
              <a:rPr lang="ru-RU" dirty="0" smtClean="0"/>
              <a:t>Изменение </a:t>
            </a:r>
            <a:r>
              <a:rPr lang="ru-RU" dirty="0"/>
              <a:t>режима  работы административной системы в сфере применения </a:t>
            </a:r>
            <a:r>
              <a:rPr lang="ru-RU" dirty="0" smtClean="0"/>
              <a:t>АМЗ</a:t>
            </a:r>
            <a:r>
              <a:rPr lang="en-US" dirty="0" smtClean="0"/>
              <a:t>:</a:t>
            </a:r>
            <a:r>
              <a:rPr lang="ru-RU" dirty="0" smtClean="0"/>
              <a:t> выбраковка жалоб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Кадры…в УФАС и ЦА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7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КАРТА ДИСКУССИИ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5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Позиция Совета при Президенте РФ по кодификации и совершенствованию гражданского законодательства (21.10.2013)</a:t>
            </a:r>
            <a:endParaRPr lang="ru-RU" sz="36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8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402"/>
            <a:ext cx="8640960" cy="3600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«Чистые» варианты варианта ответа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Антимонопольные исключения должны быть устранены из ст. 10 и 11 закона «О защите конкуренции» </a:t>
            </a:r>
          </a:p>
          <a:p>
            <a:r>
              <a:rPr lang="ru-RU" dirty="0" smtClean="0"/>
              <a:t>Антимонопольные исключения должны быть полностью сохранены</a:t>
            </a:r>
          </a:p>
          <a:p>
            <a:r>
              <a:rPr lang="ru-RU" dirty="0" smtClean="0"/>
              <a:t>Антимонопольные исключения в нынешнем виде должны быть устранены, но при обязательном соблюдении ряда условий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8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2903</TotalTime>
  <Words>841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РСПП, 6 ноября 2013 года      Об антимонопольных исключениях для РИД</vt:lpstr>
      <vt:lpstr>ПРОГРАММА ДЕЙСТВИЙ</vt:lpstr>
      <vt:lpstr>Накопление позитивных знаний как основа обсуждения путей обеспечения сбалансированности защиты прав на РИД и антитраста</vt:lpstr>
      <vt:lpstr>Исправление ситуации с ОРВ</vt:lpstr>
      <vt:lpstr>«Лучшие практики» </vt:lpstr>
      <vt:lpstr>Процесс</vt:lpstr>
      <vt:lpstr>КАРТА ДИСКУССИИ</vt:lpstr>
      <vt:lpstr>Позиция Совета при Президенте РФ по кодификации и совершенствованию гражданского законодательства (21.10.2013)</vt:lpstr>
      <vt:lpstr>«Чистые» варианты варианта ответа</vt:lpstr>
      <vt:lpstr>Допущения для обсуждения вариантов ответа</vt:lpstr>
      <vt:lpstr>За устранение исключений </vt:lpstr>
      <vt:lpstr>Против устранения исключений </vt:lpstr>
      <vt:lpstr>За статус-кво</vt:lpstr>
      <vt:lpstr>Против статус-кво</vt:lpstr>
      <vt:lpstr>За институциональное проектирование</vt:lpstr>
      <vt:lpstr>Против институционального проектирования</vt:lpstr>
      <vt:lpstr>СПАСИБО ЗА ВНИМАНИЕ!  www.lccp.econ.msu.ru   aes99@yandex.ru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центр при Правительстве РФ Москва, 16 октября 2013 г.       Антимонопольные исключения для РИД: за и против</dc:title>
  <dc:creator>Lenovo</dc:creator>
  <cp:lastModifiedBy>Lenovo</cp:lastModifiedBy>
  <cp:revision>42</cp:revision>
  <dcterms:created xsi:type="dcterms:W3CDTF">2013-10-12T06:21:50Z</dcterms:created>
  <dcterms:modified xsi:type="dcterms:W3CDTF">2013-11-06T06:42:08Z</dcterms:modified>
</cp:coreProperties>
</file>